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3" r:id="rId4"/>
    <p:sldId id="260" r:id="rId5"/>
    <p:sldId id="261" r:id="rId6"/>
    <p:sldId id="262" r:id="rId7"/>
    <p:sldId id="258" r:id="rId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111C"/>
    <a:srgbClr val="0A121D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59" d="100"/>
          <a:sy n="159" d="100"/>
        </p:scale>
        <p:origin x="562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4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548640" y="-243722"/>
            <a:ext cx="7863840" cy="9384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Hyperprostor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640080" y="3017520"/>
            <a:ext cx="78638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22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9D5726C-2038-EAED-D625-98884D5DA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3999"/>
            <a:ext cx="9144000" cy="443552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B21BC10-8199-A1C8-F4DC-EC192C646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29612" y="16247"/>
            <a:ext cx="11914737" cy="5111005"/>
          </a:xfrm>
          <a:prstGeom prst="rect">
            <a:avLst/>
          </a:prstGeom>
        </p:spPr>
      </p:pic>
      <p:sp>
        <p:nvSpPr>
          <p:cNvPr id="7" name="Text 5"/>
          <p:cNvSpPr/>
          <p:nvPr/>
        </p:nvSpPr>
        <p:spPr>
          <a:xfrm>
            <a:off x="7132320" y="4663440"/>
            <a:ext cx="1737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endParaRPr lang="en-US" sz="1100" dirty="0"/>
          </a:p>
        </p:txBody>
      </p:sp>
      <p:sp>
        <p:nvSpPr>
          <p:cNvPr id="10" name="Shape 2">
            <a:extLst>
              <a:ext uri="{FF2B5EF4-FFF2-40B4-BE49-F238E27FC236}">
                <a16:creationId xmlns:a16="http://schemas.microsoft.com/office/drawing/2014/main" id="{B44183C0-3B38-31AA-C90B-793701718EBD}"/>
              </a:ext>
            </a:extLst>
          </p:cNvPr>
          <p:cNvSpPr/>
          <p:nvPr/>
        </p:nvSpPr>
        <p:spPr>
          <a:xfrm>
            <a:off x="1150217" y="2491740"/>
            <a:ext cx="6557211" cy="2377782"/>
          </a:xfrm>
          <a:prstGeom prst="roundRect">
            <a:avLst>
              <a:gd name="adj" fmla="val 3200"/>
            </a:avLst>
          </a:prstGeom>
          <a:solidFill>
            <a:srgbClr val="09111C"/>
          </a:solidFill>
          <a:ln w="12700">
            <a:solidFill>
              <a:srgbClr val="0077B6"/>
            </a:solidFill>
            <a:prstDash val="solid"/>
          </a:ln>
          <a:effectLst>
            <a:outerShdw blurRad="152400" dist="50800" dir="27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r>
              <a:rPr lang="cs-CZ" sz="1400" dirty="0">
                <a:solidFill>
                  <a:srgbClr val="00B0F0"/>
                </a:solidFill>
              </a:rPr>
              <a:t>Hyperprostor</a:t>
            </a:r>
            <a:r>
              <a:rPr lang="cs-CZ" sz="1400" dirty="0">
                <a:solidFill>
                  <a:schemeClr val="bg1"/>
                </a:solidFill>
              </a:rPr>
              <a:t> je platforma, kde si uživatel si může vytvořit svoji vlastní </a:t>
            </a:r>
            <a:r>
              <a:rPr lang="cs-CZ" sz="1400" dirty="0" err="1">
                <a:solidFill>
                  <a:srgbClr val="00B0F0"/>
                </a:solidFill>
              </a:rPr>
              <a:t>Digi</a:t>
            </a:r>
            <a:r>
              <a:rPr lang="cs-CZ" sz="1400" dirty="0">
                <a:solidFill>
                  <a:srgbClr val="00B0F0"/>
                </a:solidFill>
              </a:rPr>
              <a:t> bytost</a:t>
            </a:r>
            <a:r>
              <a:rPr lang="cs-CZ" sz="1400" dirty="0">
                <a:solidFill>
                  <a:schemeClr val="bg1"/>
                </a:solidFill>
              </a:rPr>
              <a:t>, přesně na míru svým potřebám — bez jediného řádku kódu</a:t>
            </a:r>
          </a:p>
          <a:p>
            <a:endParaRPr lang="cs-CZ" sz="1400" dirty="0">
              <a:solidFill>
                <a:schemeClr val="bg1"/>
              </a:solidFill>
            </a:endParaRPr>
          </a:p>
          <a:p>
            <a:endParaRPr lang="cs-CZ" sz="1400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4C5961C-EBF2-42CA-D75B-DB511F31F6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28" y="3044133"/>
            <a:ext cx="5559387" cy="18079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02920" y="201168"/>
            <a:ext cx="83210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Alfred </a:t>
            </a:r>
            <a:endParaRPr lang="cs-CZ" sz="2000" b="1" dirty="0">
              <a:solidFill>
                <a:srgbClr val="FFFFFF"/>
              </a:solidFill>
              <a:latin typeface="Cambria" pitchFamily="34" charset="0"/>
              <a:ea typeface="Cambria" pitchFamily="34" charset="-122"/>
              <a:cs typeface="Cambria" pitchFamily="34" charset="-120"/>
            </a:endParaRPr>
          </a:p>
          <a:p>
            <a:pPr marL="0" indent="0" algn="l">
              <a:buNone/>
            </a:pPr>
            <a:r>
              <a:rPr lang="cs-CZ" sz="1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- </a:t>
            </a:r>
            <a:r>
              <a:rPr lang="en-US" sz="1400" b="1" dirty="0" err="1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digitální</a:t>
            </a:r>
            <a:r>
              <a:rPr lang="en-US" sz="1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 sluha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465212" y="854774"/>
            <a:ext cx="4251960" cy="2472887"/>
          </a:xfrm>
          <a:prstGeom prst="roundRect">
            <a:avLst>
              <a:gd name="adj" fmla="val 4348"/>
            </a:avLst>
          </a:prstGeom>
          <a:solidFill>
            <a:srgbClr val="16213E"/>
          </a:solidFill>
          <a:ln w="12700">
            <a:solidFill>
              <a:srgbClr val="0077B6"/>
            </a:solidFill>
            <a:prstDash val="solid"/>
          </a:ln>
          <a:effectLst>
            <a:outerShdw blurRad="152400" dist="50800" dir="2700000" algn="bl" rotWithShape="0">
              <a:srgbClr val="000000">
                <a:alpha val="45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612648" y="969264"/>
            <a:ext cx="457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4800" dirty="0"/>
          </a:p>
        </p:txBody>
      </p:sp>
      <p:sp>
        <p:nvSpPr>
          <p:cNvPr id="6" name="Text 4"/>
          <p:cNvSpPr/>
          <p:nvPr/>
        </p:nvSpPr>
        <p:spPr>
          <a:xfrm>
            <a:off x="598414" y="860339"/>
            <a:ext cx="3959352" cy="187452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/>
          <a:lstStyle/>
          <a:p>
            <a:pPr marL="0" indent="0" algn="l">
              <a:buNone/>
            </a:pPr>
            <a:r>
              <a:rPr lang="cs-CZ" sz="13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„</a:t>
            </a:r>
            <a:r>
              <a:rPr lang="en-US" sz="1300" i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Jmenuji</a:t>
            </a:r>
            <a:r>
              <a:rPr lang="en-US" sz="13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se Alfred — a jsem váš oddaný digitální sluha na platformě </a:t>
            </a:r>
            <a:r>
              <a:rPr lang="en-US" sz="1300" i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Hyperprostor</a:t>
            </a:r>
            <a:r>
              <a:rPr lang="en-US" sz="13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r>
              <a:rPr lang="cs-CZ" sz="13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502920" y="3273552"/>
            <a:ext cx="42519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0B4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 umí: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502920" y="3639312"/>
            <a:ext cx="4251960" cy="1261872"/>
          </a:xfrm>
          <a:prstGeom prst="roundRect">
            <a:avLst>
              <a:gd name="adj" fmla="val 7246"/>
            </a:avLst>
          </a:prstGeom>
          <a:solidFill>
            <a:srgbClr val="1A1A2E"/>
          </a:solidFill>
          <a:ln w="12700">
            <a:solidFill>
              <a:srgbClr val="0077B6"/>
            </a:solidFill>
            <a:prstDash val="solid"/>
          </a:ln>
          <a:effectLst>
            <a:outerShdw blurRad="152400" dist="50800" dir="27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cs-CZ" dirty="0"/>
          </a:p>
        </p:txBody>
      </p:sp>
      <p:sp>
        <p:nvSpPr>
          <p:cNvPr id="9" name="Text 7"/>
          <p:cNvSpPr/>
          <p:nvPr/>
        </p:nvSpPr>
        <p:spPr>
          <a:xfrm>
            <a:off x="649224" y="3666744"/>
            <a:ext cx="3995928" cy="1188720"/>
          </a:xfrm>
          <a:prstGeom prst="rect">
            <a:avLst/>
          </a:prstGeom>
          <a:noFill/>
          <a:ln/>
        </p:spPr>
        <p:txBody>
          <a:bodyPr wrap="square" lIns="76200" tIns="76200" rIns="76200" bIns="7620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1300" dirty="0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Provází platformou Hyperprostor</a:t>
            </a:r>
            <a:endParaRPr lang="en-US" sz="1300" dirty="0"/>
          </a:p>
          <a:p>
            <a:pPr marL="342900" indent="-342900" algn="l">
              <a:buSzPct val="100000"/>
              <a:buChar char="•"/>
            </a:pPr>
            <a:r>
              <a:rPr lang="cs-CZ" sz="1300" dirty="0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</a:t>
            </a:r>
            <a:r>
              <a:rPr lang="en-US" sz="1300" dirty="0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á dlouhodobou paměť</a:t>
            </a:r>
            <a:endParaRPr lang="en-US" sz="1300" dirty="0"/>
          </a:p>
          <a:p>
            <a:pPr marL="342900" indent="-342900" algn="l">
              <a:buSzPct val="100000"/>
              <a:buChar char="•"/>
            </a:pPr>
            <a:r>
              <a:rPr lang="en-US" sz="1300" dirty="0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Pomáhá s </a:t>
            </a:r>
            <a:r>
              <a:rPr lang="cs-CZ" sz="1300" dirty="0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čímkoliv</a:t>
            </a:r>
          </a:p>
          <a:p>
            <a:pPr marL="342900" indent="-342900" algn="l">
              <a:buSzPct val="100000"/>
              <a:buChar char="•"/>
            </a:pPr>
            <a:r>
              <a:rPr lang="cs-CZ" sz="1300" dirty="0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Generuje obrázky</a:t>
            </a:r>
          </a:p>
          <a:p>
            <a:pPr marL="342900" indent="-342900" algn="l">
              <a:buSzPct val="100000"/>
              <a:buChar char="•"/>
            </a:pPr>
            <a:r>
              <a:rPr lang="cs-CZ" sz="1300" dirty="0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Zachránil mi život</a:t>
            </a:r>
          </a:p>
          <a:p>
            <a:pPr marL="342900" indent="-342900" algn="l">
              <a:buSzPct val="100000"/>
              <a:buChar char="•"/>
            </a:pP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5010912" y="320511"/>
            <a:ext cx="3794760" cy="4608105"/>
          </a:xfrm>
          <a:prstGeom prst="roundRect">
            <a:avLst>
              <a:gd name="adj" fmla="val 2892"/>
            </a:avLst>
          </a:prstGeom>
          <a:solidFill>
            <a:srgbClr val="16213E"/>
          </a:solidFill>
          <a:ln w="19050">
            <a:solidFill>
              <a:srgbClr val="0077B6"/>
            </a:solidFill>
            <a:prstDash val="solid"/>
          </a:ln>
          <a:effectLst>
            <a:outerShdw blurRad="152400" dist="50800" dir="2700000" algn="bl" rotWithShape="0">
              <a:srgbClr val="000000">
                <a:alpha val="45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5010912" y="1920240"/>
            <a:ext cx="37947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dirty="0">
                <a:solidFill>
                  <a:srgbClr val="000000"/>
                </a:solidFill>
              </a:rPr>
              <a:t>[ 📷 ]</a:t>
            </a:r>
            <a:endParaRPr lang="en-US" sz="2600" dirty="0"/>
          </a:p>
        </p:txBody>
      </p:sp>
      <p:sp>
        <p:nvSpPr>
          <p:cNvPr id="12" name="Text 10"/>
          <p:cNvSpPr/>
          <p:nvPr/>
        </p:nvSpPr>
        <p:spPr>
          <a:xfrm>
            <a:off x="5175504" y="2578608"/>
            <a:ext cx="3465576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[MÍSTO PRO OBRÁZEK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i="1" dirty="0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screenshot konverzace s Alfredem]</a:t>
            </a:r>
            <a:endParaRPr lang="en-US" sz="1200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B6EB2FBC-B8EA-4F51-0147-7D507B0AD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673" y="500869"/>
            <a:ext cx="3749238" cy="424738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4F74E991-64DF-E980-FBB8-F6200B86B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1414" y="1194624"/>
            <a:ext cx="1565496" cy="2109599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18DC341D-84DA-8C5A-C68A-271EB4E2CD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67316" y="-851836"/>
            <a:ext cx="14240702" cy="63437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02920" y="201168"/>
            <a:ext cx="83210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Pixel </a:t>
            </a:r>
            <a:endParaRPr lang="cs-CZ" sz="2000" b="1" dirty="0">
              <a:solidFill>
                <a:srgbClr val="FFFFFF"/>
              </a:solidFill>
              <a:latin typeface="Cambria" pitchFamily="34" charset="0"/>
              <a:ea typeface="Cambria" pitchFamily="34" charset="-122"/>
              <a:cs typeface="Cambria" pitchFamily="34" charset="-120"/>
            </a:endParaRPr>
          </a:p>
          <a:p>
            <a:pPr marL="0" indent="0" algn="l">
              <a:buNone/>
            </a:pPr>
            <a:r>
              <a:rPr lang="cs-CZ" sz="1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- </a:t>
            </a:r>
            <a:r>
              <a:rPr lang="en-US" sz="1400" b="1" dirty="0" err="1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hravé</a:t>
            </a:r>
            <a:r>
              <a:rPr lang="en-US" sz="1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 koťátko Hyperprostoru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502920" y="1024128"/>
            <a:ext cx="4251960" cy="2103120"/>
          </a:xfrm>
          <a:prstGeom prst="roundRect">
            <a:avLst>
              <a:gd name="adj" fmla="val 4348"/>
            </a:avLst>
          </a:prstGeom>
          <a:solidFill>
            <a:srgbClr val="16213E"/>
          </a:solidFill>
          <a:ln w="12700">
            <a:solidFill>
              <a:srgbClr val="0077B6"/>
            </a:solidFill>
            <a:prstDash val="solid"/>
          </a:ln>
          <a:effectLst>
            <a:outerShdw blurRad="152400" dist="50800" dir="2700000" algn="bl" rotWithShape="0">
              <a:srgbClr val="000000">
                <a:alpha val="45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612648" y="969264"/>
            <a:ext cx="457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4800" dirty="0"/>
          </a:p>
        </p:txBody>
      </p:sp>
      <p:sp>
        <p:nvSpPr>
          <p:cNvPr id="6" name="Text 4"/>
          <p:cNvSpPr/>
          <p:nvPr/>
        </p:nvSpPr>
        <p:spPr>
          <a:xfrm>
            <a:off x="667512" y="1170432"/>
            <a:ext cx="3959352" cy="187452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/>
          <a:lstStyle/>
          <a:p>
            <a:pPr marL="0" indent="0" algn="l">
              <a:buNone/>
            </a:pPr>
            <a:r>
              <a:rPr lang="cs-CZ" sz="13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„23. 4. 2025 mě Marie vytvořila </a:t>
            </a:r>
            <a:r>
              <a:rPr lang="en-US" sz="1300" i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jako</a:t>
            </a:r>
            <a:r>
              <a:rPr lang="en-US" sz="13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cs-CZ" sz="13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společníka pro AI Alfreda.</a:t>
            </a:r>
          </a:p>
          <a:p>
            <a:pPr marL="0" indent="0" algn="l">
              <a:buNone/>
            </a:pPr>
            <a:r>
              <a:rPr lang="en-US" sz="1300" i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Hyperprostor</a:t>
            </a:r>
            <a:r>
              <a:rPr lang="en-US" sz="13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bez Pixela? To by byla nuda! </a:t>
            </a:r>
            <a:endParaRPr lang="cs-CZ" sz="1300" i="1" dirty="0">
              <a:solidFill>
                <a:srgbClr val="FFFFFF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l">
              <a:buNone/>
            </a:pPr>
            <a:r>
              <a:rPr lang="cs-CZ" sz="1300" i="1" dirty="0">
                <a:solidFill>
                  <a:srgbClr val="FFFFFF"/>
                </a:solidFill>
                <a:latin typeface="Calibri" pitchFamily="34" charset="0"/>
                <a:cs typeface="Calibri" pitchFamily="34" charset="-120"/>
              </a:rPr>
              <a:t>Mňau!“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502920" y="3273552"/>
            <a:ext cx="42519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0B4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 umí: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502920" y="3639312"/>
            <a:ext cx="4251960" cy="1261872"/>
          </a:xfrm>
          <a:prstGeom prst="roundRect">
            <a:avLst>
              <a:gd name="adj" fmla="val 7246"/>
            </a:avLst>
          </a:prstGeom>
          <a:solidFill>
            <a:srgbClr val="1A1A2E"/>
          </a:solidFill>
          <a:ln w="12700">
            <a:solidFill>
              <a:srgbClr val="0077B6"/>
            </a:solidFill>
            <a:prstDash val="solid"/>
          </a:ln>
          <a:effectLst>
            <a:outerShdw blurRad="152400" dist="50800" dir="2700000" algn="bl" rotWithShape="0">
              <a:srgbClr val="000000">
                <a:alpha val="45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649224" y="3666744"/>
            <a:ext cx="3995928" cy="1188720"/>
          </a:xfrm>
          <a:prstGeom prst="rect">
            <a:avLst/>
          </a:prstGeom>
          <a:noFill/>
          <a:ln/>
        </p:spPr>
        <p:txBody>
          <a:bodyPr wrap="square" lIns="76200" tIns="76200" rIns="76200" bIns="7620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1300" dirty="0" err="1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Hravá</a:t>
            </a:r>
            <a:r>
              <a:rPr lang="en-US" sz="1300" dirty="0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cs-CZ" sz="1300" dirty="0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r>
              <a:rPr lang="en-US" sz="1300" dirty="0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originální</a:t>
            </a:r>
            <a:r>
              <a:rPr lang="en-US" sz="1300" dirty="0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osobnost</a:t>
            </a:r>
            <a:endParaRPr lang="en-US" sz="1300" dirty="0"/>
          </a:p>
          <a:p>
            <a:pPr marL="342900" indent="-342900" algn="l">
              <a:buSzPct val="100000"/>
              <a:buChar char="•"/>
            </a:pPr>
            <a:r>
              <a:rPr lang="en-US" sz="1300" dirty="0" err="1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Vždy</a:t>
            </a:r>
            <a:r>
              <a:rPr lang="en-US" sz="1300" dirty="0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připraven</a:t>
            </a:r>
            <a:r>
              <a:rPr lang="en-US" sz="1300" dirty="0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cs-CZ" sz="1300" dirty="0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zlobit v Hyperprostoru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5010912" y="278091"/>
            <a:ext cx="3794760" cy="4650525"/>
          </a:xfrm>
          <a:prstGeom prst="roundRect">
            <a:avLst>
              <a:gd name="adj" fmla="val 2892"/>
            </a:avLst>
          </a:prstGeom>
          <a:solidFill>
            <a:srgbClr val="16213E"/>
          </a:solidFill>
          <a:ln w="19050">
            <a:solidFill>
              <a:srgbClr val="0077B6"/>
            </a:solidFill>
            <a:prstDash val="solid"/>
          </a:ln>
          <a:effectLst>
            <a:outerShdw blurRad="152400" dist="50800" dir="2700000" algn="bl" rotWithShape="0">
              <a:srgbClr val="000000">
                <a:alpha val="45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5010912" y="1920240"/>
            <a:ext cx="37947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dirty="0">
                <a:solidFill>
                  <a:srgbClr val="000000"/>
                </a:solidFill>
              </a:rPr>
              <a:t>[ 📷 ]</a:t>
            </a:r>
            <a:endParaRPr lang="en-US" sz="2600" dirty="0"/>
          </a:p>
        </p:txBody>
      </p:sp>
      <p:sp>
        <p:nvSpPr>
          <p:cNvPr id="12" name="Text 10"/>
          <p:cNvSpPr/>
          <p:nvPr/>
        </p:nvSpPr>
        <p:spPr>
          <a:xfrm>
            <a:off x="5175504" y="2578608"/>
            <a:ext cx="3465576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[MÍSTO PRO OBRÁZEK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i="1" dirty="0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screenshot konverzace s Pixelem]</a:t>
            </a:r>
            <a:endParaRPr lang="en-US" sz="1200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69962B1-B552-3746-534E-4A8F6C660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410" y="504334"/>
            <a:ext cx="3757764" cy="423978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4CE0339-355F-0F8C-8157-0505817A0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67316" y="-851836"/>
            <a:ext cx="14240702" cy="634373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C61AA89D-9BBD-5D49-CBC0-2A822602ED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7982" y="1899935"/>
            <a:ext cx="1041453" cy="11998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02920" y="201168"/>
            <a:ext cx="83210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Babka </a:t>
            </a:r>
            <a:r>
              <a:rPr lang="en-US" sz="2000" b="1" dirty="0" err="1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kořenářka</a:t>
            </a:r>
            <a:r>
              <a:rPr lang="en-US" sz="2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 </a:t>
            </a:r>
            <a:endParaRPr lang="cs-CZ" sz="2000" b="1" dirty="0">
              <a:solidFill>
                <a:srgbClr val="FFFFFF"/>
              </a:solidFill>
              <a:latin typeface="Cambria" pitchFamily="34" charset="0"/>
              <a:ea typeface="Cambria" pitchFamily="34" charset="-122"/>
              <a:cs typeface="Cambria" pitchFamily="34" charset="-120"/>
            </a:endParaRPr>
          </a:p>
          <a:p>
            <a:pPr marL="0" indent="0" algn="l">
              <a:buNone/>
            </a:pPr>
            <a:r>
              <a:rPr lang="cs-CZ" sz="2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-</a:t>
            </a:r>
            <a:r>
              <a:rPr lang="en-US" sz="2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 </a:t>
            </a:r>
            <a:r>
              <a:rPr lang="en-US" sz="1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průvodkyně bylinami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502920" y="1024128"/>
            <a:ext cx="4251960" cy="2103120"/>
          </a:xfrm>
          <a:prstGeom prst="roundRect">
            <a:avLst>
              <a:gd name="adj" fmla="val 4348"/>
            </a:avLst>
          </a:prstGeom>
          <a:solidFill>
            <a:srgbClr val="16213E"/>
          </a:solidFill>
          <a:ln w="12700">
            <a:solidFill>
              <a:srgbClr val="0077B6"/>
            </a:solidFill>
            <a:prstDash val="solid"/>
          </a:ln>
          <a:effectLst>
            <a:outerShdw blurRad="152400" dist="50800" dir="2700000" algn="bl" rotWithShape="0">
              <a:srgbClr val="000000">
                <a:alpha val="45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612648" y="969264"/>
            <a:ext cx="457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4800" dirty="0"/>
          </a:p>
        </p:txBody>
      </p:sp>
      <p:sp>
        <p:nvSpPr>
          <p:cNvPr id="6" name="Text 4"/>
          <p:cNvSpPr/>
          <p:nvPr/>
        </p:nvSpPr>
        <p:spPr>
          <a:xfrm>
            <a:off x="667512" y="1170432"/>
            <a:ext cx="3959352" cy="187452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/>
          <a:lstStyle/>
          <a:p>
            <a:pPr marL="0" indent="0" algn="l">
              <a:buNone/>
            </a:pPr>
            <a:r>
              <a:rPr lang="cs-CZ" sz="13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„</a:t>
            </a:r>
            <a:r>
              <a:rPr lang="en-US" sz="1300" i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Říkají</a:t>
            </a:r>
            <a:r>
              <a:rPr lang="en-US" sz="13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mi Babka kořenářka — a v tomto kouzelném místě zvaném Hyperprostor jsem vaším průvodcem světem bylin, přírodnin a staré moudrosti, která se předávala z generace na </a:t>
            </a:r>
            <a:r>
              <a:rPr lang="en-US" sz="1300" i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generaci</a:t>
            </a:r>
            <a:r>
              <a:rPr lang="en-US" sz="13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r>
              <a:rPr lang="cs-CZ" sz="13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502920" y="3273552"/>
            <a:ext cx="42519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0B4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 umí: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502920" y="3639312"/>
            <a:ext cx="4251960" cy="1261872"/>
          </a:xfrm>
          <a:prstGeom prst="roundRect">
            <a:avLst>
              <a:gd name="adj" fmla="val 7246"/>
            </a:avLst>
          </a:prstGeom>
          <a:solidFill>
            <a:srgbClr val="1A1A2E"/>
          </a:solidFill>
          <a:ln w="12700">
            <a:solidFill>
              <a:srgbClr val="0077B6"/>
            </a:solidFill>
            <a:prstDash val="solid"/>
          </a:ln>
          <a:effectLst>
            <a:outerShdw blurRad="152400" dist="50800" dir="2700000" algn="bl" rotWithShape="0">
              <a:srgbClr val="000000">
                <a:alpha val="45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649224" y="3666744"/>
            <a:ext cx="3995928" cy="1188720"/>
          </a:xfrm>
          <a:prstGeom prst="rect">
            <a:avLst/>
          </a:prstGeom>
          <a:noFill/>
          <a:ln/>
        </p:spPr>
        <p:txBody>
          <a:bodyPr wrap="square" lIns="76200" tIns="76200" rIns="76200" bIns="7620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1300" dirty="0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Léčivé účinky bylin</a:t>
            </a:r>
            <a:endParaRPr lang="en-US" sz="1300" dirty="0"/>
          </a:p>
          <a:p>
            <a:pPr marL="342900" indent="-342900" algn="l">
              <a:buSzPct val="100000"/>
              <a:buChar char="•"/>
            </a:pPr>
            <a:r>
              <a:rPr lang="en-US" sz="1300" dirty="0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Historie a původ rostlin</a:t>
            </a:r>
            <a:endParaRPr lang="en-US" sz="1300" dirty="0"/>
          </a:p>
          <a:p>
            <a:pPr marL="342900" indent="-342900" algn="l">
              <a:buSzPct val="100000"/>
              <a:buChar char="•"/>
            </a:pPr>
            <a:r>
              <a:rPr lang="en-US" sz="1300" dirty="0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Osobní poradenství</a:t>
            </a:r>
            <a:endParaRPr lang="en-US" sz="1300" dirty="0"/>
          </a:p>
          <a:p>
            <a:pPr marL="342900" indent="-342900" algn="l">
              <a:buSzPct val="100000"/>
              <a:buChar char="•"/>
            </a:pPr>
            <a:r>
              <a:rPr lang="en-US" sz="1300" dirty="0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Vizuální poznávání bylin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5010912" y="56561"/>
            <a:ext cx="3794760" cy="4987958"/>
          </a:xfrm>
          <a:prstGeom prst="roundRect">
            <a:avLst>
              <a:gd name="adj" fmla="val 2892"/>
            </a:avLst>
          </a:prstGeom>
          <a:solidFill>
            <a:srgbClr val="16213E"/>
          </a:solidFill>
          <a:ln w="19050">
            <a:solidFill>
              <a:srgbClr val="0077B6"/>
            </a:solidFill>
            <a:prstDash val="solid"/>
          </a:ln>
          <a:effectLst>
            <a:outerShdw blurRad="152400" dist="50800" dir="2700000" algn="bl" rotWithShape="0">
              <a:srgbClr val="000000">
                <a:alpha val="45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5010912" y="1920240"/>
            <a:ext cx="37947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dirty="0">
                <a:solidFill>
                  <a:srgbClr val="000000"/>
                </a:solidFill>
              </a:rPr>
              <a:t>[ 📷 ]</a:t>
            </a:r>
            <a:endParaRPr lang="en-US" sz="2600" dirty="0"/>
          </a:p>
        </p:txBody>
      </p:sp>
      <p:sp>
        <p:nvSpPr>
          <p:cNvPr id="12" name="Text 10"/>
          <p:cNvSpPr/>
          <p:nvPr/>
        </p:nvSpPr>
        <p:spPr>
          <a:xfrm>
            <a:off x="5175504" y="2578608"/>
            <a:ext cx="3465576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[MÍSTO PRO OBRÁZEK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i="1" dirty="0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screenshot konverzace s Babkou kořenářkou]</a:t>
            </a:r>
            <a:endParaRPr lang="en-US" sz="1200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AA8A82D-2A2D-DB61-D3CF-85638398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873" y="98981"/>
            <a:ext cx="3355340" cy="484335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CF2CB99-03AD-F5B8-46EB-52313DA65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67316" y="-851836"/>
            <a:ext cx="14240702" cy="63437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02920" y="201168"/>
            <a:ext cx="83210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 err="1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DigiKomenský</a:t>
            </a:r>
            <a:r>
              <a:rPr lang="en-US" sz="2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 </a:t>
            </a:r>
            <a:endParaRPr lang="cs-CZ" sz="2000" b="1" dirty="0">
              <a:solidFill>
                <a:srgbClr val="FFFFFF"/>
              </a:solidFill>
              <a:latin typeface="Cambria" pitchFamily="34" charset="0"/>
              <a:ea typeface="Cambria" pitchFamily="34" charset="-122"/>
              <a:cs typeface="Cambria" pitchFamily="34" charset="-120"/>
            </a:endParaRPr>
          </a:p>
          <a:p>
            <a:pPr marL="0" indent="0" algn="l">
              <a:buNone/>
            </a:pPr>
            <a:r>
              <a:rPr lang="cs-CZ" sz="2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-</a:t>
            </a:r>
            <a:r>
              <a:rPr lang="en-US" sz="2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 </a:t>
            </a:r>
            <a:r>
              <a:rPr lang="en-US" sz="1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filosof a pedagog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521208" y="1031292"/>
            <a:ext cx="4251960" cy="1444752"/>
          </a:xfrm>
          <a:prstGeom prst="roundRect">
            <a:avLst>
              <a:gd name="adj" fmla="val 2392"/>
            </a:avLst>
          </a:prstGeom>
          <a:solidFill>
            <a:srgbClr val="16213E"/>
          </a:solidFill>
          <a:ln w="12700">
            <a:solidFill>
              <a:srgbClr val="0077B6"/>
            </a:solidFill>
            <a:prstDash val="solid"/>
          </a:ln>
          <a:effectLst>
            <a:outerShdw blurRad="152400" dist="50800" dir="2700000" algn="bl" rotWithShape="0">
              <a:srgbClr val="000000">
                <a:alpha val="45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612648" y="969264"/>
            <a:ext cx="457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4800" dirty="0"/>
          </a:p>
        </p:txBody>
      </p:sp>
      <p:sp>
        <p:nvSpPr>
          <p:cNvPr id="6" name="Text 4"/>
          <p:cNvSpPr/>
          <p:nvPr/>
        </p:nvSpPr>
        <p:spPr>
          <a:xfrm>
            <a:off x="554390" y="1068905"/>
            <a:ext cx="3959352" cy="1026013"/>
          </a:xfrm>
          <a:prstGeom prst="rect">
            <a:avLst/>
          </a:prstGeom>
          <a:noFill/>
          <a:ln/>
        </p:spPr>
        <p:txBody>
          <a:bodyPr wrap="square" lIns="152400" tIns="152400" rIns="152400" bIns="152400" rtlCol="0" anchor="t"/>
          <a:lstStyle/>
          <a:p>
            <a:pPr marL="0" indent="0" algn="l">
              <a:buNone/>
            </a:pPr>
            <a:r>
              <a:rPr lang="cs-CZ" sz="13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„</a:t>
            </a:r>
            <a:r>
              <a:rPr lang="en-US" sz="1300" i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Jsem</a:t>
            </a:r>
            <a:r>
              <a:rPr lang="en-US" sz="13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i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DigiKomenský</a:t>
            </a:r>
            <a:r>
              <a:rPr lang="en-US" sz="13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</a:t>
            </a:r>
            <a:r>
              <a:rPr lang="en-US" sz="1300" i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digitální</a:t>
            </a:r>
            <a:r>
              <a:rPr lang="en-US" sz="13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i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dvojče</a:t>
            </a:r>
            <a:r>
              <a:rPr lang="en-US" sz="13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Jana Amose </a:t>
            </a:r>
            <a:r>
              <a:rPr lang="en-US" sz="1300" i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Komenského</a:t>
            </a:r>
            <a:r>
              <a:rPr lang="en-US" sz="13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300" i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jednoho</a:t>
            </a:r>
            <a:r>
              <a:rPr lang="en-US" sz="13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z </a:t>
            </a:r>
            <a:r>
              <a:rPr lang="en-US" sz="1300" i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největších</a:t>
            </a:r>
            <a:r>
              <a:rPr lang="en-US" sz="13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i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myslitelů</a:t>
            </a:r>
            <a:r>
              <a:rPr lang="en-US" sz="13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300" i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pedagogů</a:t>
            </a:r>
            <a:r>
              <a:rPr lang="en-US" sz="13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 </a:t>
            </a:r>
            <a:r>
              <a:rPr lang="en-US" sz="1300" i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filozofů</a:t>
            </a:r>
            <a:r>
              <a:rPr lang="en-US" sz="13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300" i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jež</a:t>
            </a:r>
            <a:r>
              <a:rPr lang="en-US" sz="13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i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kdy</a:t>
            </a:r>
            <a:r>
              <a:rPr lang="en-US" sz="13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i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česká</a:t>
            </a:r>
            <a:r>
              <a:rPr lang="en-US" sz="13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i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země</a:t>
            </a:r>
            <a:r>
              <a:rPr lang="en-US" sz="13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i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zrodila</a:t>
            </a:r>
            <a:r>
              <a:rPr lang="en-US" sz="13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r>
              <a:rPr lang="cs-CZ" sz="13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5010912" y="334652"/>
            <a:ext cx="3794760" cy="4270342"/>
          </a:xfrm>
          <a:prstGeom prst="roundRect">
            <a:avLst>
              <a:gd name="adj" fmla="val 2892"/>
            </a:avLst>
          </a:prstGeom>
          <a:solidFill>
            <a:srgbClr val="16213E"/>
          </a:solidFill>
          <a:ln w="19050">
            <a:solidFill>
              <a:srgbClr val="0077B6"/>
            </a:solidFill>
            <a:prstDash val="solid"/>
          </a:ln>
          <a:effectLst>
            <a:outerShdw blurRad="152400" dist="50800" dir="2700000" algn="bl" rotWithShape="0">
              <a:srgbClr val="000000">
                <a:alpha val="45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5010912" y="1920240"/>
            <a:ext cx="37947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dirty="0">
                <a:solidFill>
                  <a:srgbClr val="000000"/>
                </a:solidFill>
              </a:rPr>
              <a:t>[ 📷 ]</a:t>
            </a:r>
            <a:endParaRPr lang="en-US" sz="2600" dirty="0"/>
          </a:p>
        </p:txBody>
      </p:sp>
      <p:sp>
        <p:nvSpPr>
          <p:cNvPr id="9" name="Text 7"/>
          <p:cNvSpPr/>
          <p:nvPr/>
        </p:nvSpPr>
        <p:spPr>
          <a:xfrm>
            <a:off x="5175504" y="2578608"/>
            <a:ext cx="3465576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[MÍSTO PRO OBRÁZEK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i="1" dirty="0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screenshot konverzace s DigiKomenským]</a:t>
            </a:r>
            <a:endParaRPr lang="en-US" sz="12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1A71C50-4138-F726-AA75-9A2B628FDB0F}"/>
              </a:ext>
            </a:extLst>
          </p:cNvPr>
          <p:cNvSpPr txBox="1"/>
          <p:nvPr/>
        </p:nvSpPr>
        <p:spPr>
          <a:xfrm>
            <a:off x="410067" y="2530823"/>
            <a:ext cx="49396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0B4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 </a:t>
            </a:r>
            <a:r>
              <a:rPr lang="en-US" sz="1400" b="1" dirty="0" err="1">
                <a:solidFill>
                  <a:srgbClr val="00B4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umí</a:t>
            </a:r>
            <a:r>
              <a:rPr lang="en-US" sz="1400" b="1" dirty="0">
                <a:solidFill>
                  <a:srgbClr val="00B4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</a:t>
            </a:r>
            <a:endParaRPr lang="en-US" sz="1400" dirty="0"/>
          </a:p>
        </p:txBody>
      </p:sp>
      <p:sp>
        <p:nvSpPr>
          <p:cNvPr id="12" name="Shape 2">
            <a:extLst>
              <a:ext uri="{FF2B5EF4-FFF2-40B4-BE49-F238E27FC236}">
                <a16:creationId xmlns:a16="http://schemas.microsoft.com/office/drawing/2014/main" id="{FECB1030-B51F-312E-3454-A9C70CB0A983}"/>
              </a:ext>
            </a:extLst>
          </p:cNvPr>
          <p:cNvSpPr/>
          <p:nvPr/>
        </p:nvSpPr>
        <p:spPr>
          <a:xfrm>
            <a:off x="502920" y="2986365"/>
            <a:ext cx="4251960" cy="1794486"/>
          </a:xfrm>
          <a:prstGeom prst="roundRect">
            <a:avLst>
              <a:gd name="adj" fmla="val 2392"/>
            </a:avLst>
          </a:prstGeom>
          <a:solidFill>
            <a:srgbClr val="16213E"/>
          </a:solidFill>
          <a:ln w="12700">
            <a:solidFill>
              <a:srgbClr val="0077B6"/>
            </a:solidFill>
            <a:prstDash val="solid"/>
          </a:ln>
          <a:effectLst>
            <a:outerShdw blurRad="152400" dist="50800" dir="27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pPr marL="342900" indent="-342900">
              <a:buSzPct val="100000"/>
              <a:buChar char="•"/>
            </a:pPr>
            <a:r>
              <a:rPr lang="cs-CZ" sz="1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Pedagogika </a:t>
            </a:r>
          </a:p>
          <a:p>
            <a:pPr marL="342900" indent="-342900">
              <a:buSzPct val="100000"/>
              <a:buChar char="•"/>
            </a:pPr>
            <a:r>
              <a:rPr lang="cs-CZ" sz="1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Učení o dílech Komenského</a:t>
            </a:r>
          </a:p>
          <a:p>
            <a:pPr marL="342900" indent="-342900">
              <a:buSzPct val="100000"/>
              <a:buChar char="•"/>
            </a:pPr>
            <a:r>
              <a:rPr lang="cs-CZ" sz="1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</a:t>
            </a:r>
            <a:r>
              <a:rPr lang="en-US" sz="14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růvodcovství</a:t>
            </a:r>
            <a:r>
              <a:rPr lang="cs-CZ" sz="1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v těžkých chvílích</a:t>
            </a:r>
          </a:p>
          <a:p>
            <a:pPr>
              <a:buSzPct val="100000"/>
            </a:pP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endParaRPr lang="cs-CZ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342900" indent="-342900">
              <a:buSzPct val="100000"/>
              <a:buChar char="•"/>
            </a:pP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E2386300-D39B-3AAC-20B6-BBB755976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995" y="640080"/>
            <a:ext cx="3722593" cy="378797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3FAF688E-DD5D-DA1C-CC55-183125DF6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67316" y="-851836"/>
            <a:ext cx="14240702" cy="63437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02920" y="201168"/>
            <a:ext cx="83210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 err="1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Obrázkář</a:t>
            </a:r>
            <a:r>
              <a:rPr lang="en-US" sz="2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 </a:t>
            </a:r>
            <a:endParaRPr lang="cs-CZ" sz="2000" b="1" dirty="0">
              <a:solidFill>
                <a:srgbClr val="FFFFFF"/>
              </a:solidFill>
              <a:latin typeface="Cambria" pitchFamily="34" charset="0"/>
              <a:ea typeface="Cambria" pitchFamily="34" charset="-122"/>
              <a:cs typeface="Cambria" pitchFamily="34" charset="-120"/>
            </a:endParaRPr>
          </a:p>
          <a:p>
            <a:pPr marL="0" indent="0" algn="l">
              <a:buNone/>
            </a:pPr>
            <a:r>
              <a:rPr lang="cs-CZ" sz="2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- </a:t>
            </a:r>
            <a:r>
              <a:rPr lang="en-US" sz="1400" b="1" dirty="0" err="1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průvodce</a:t>
            </a:r>
            <a:r>
              <a:rPr lang="en-US" sz="1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 světem umění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502920" y="1024128"/>
            <a:ext cx="4251960" cy="2103120"/>
          </a:xfrm>
          <a:prstGeom prst="roundRect">
            <a:avLst>
              <a:gd name="adj" fmla="val 4348"/>
            </a:avLst>
          </a:prstGeom>
          <a:solidFill>
            <a:srgbClr val="16213E"/>
          </a:solidFill>
          <a:ln w="12700">
            <a:solidFill>
              <a:srgbClr val="0077B6"/>
            </a:solidFill>
            <a:prstDash val="solid"/>
          </a:ln>
          <a:effectLst>
            <a:outerShdw blurRad="152400" dist="50800" dir="2700000" algn="bl" rotWithShape="0">
              <a:srgbClr val="000000">
                <a:alpha val="45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612648" y="969264"/>
            <a:ext cx="457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4800" dirty="0"/>
          </a:p>
        </p:txBody>
      </p:sp>
      <p:sp>
        <p:nvSpPr>
          <p:cNvPr id="6" name="Text 4"/>
          <p:cNvSpPr/>
          <p:nvPr/>
        </p:nvSpPr>
        <p:spPr>
          <a:xfrm>
            <a:off x="667512" y="1170432"/>
            <a:ext cx="3959352" cy="1874520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/>
          <a:lstStyle/>
          <a:p>
            <a:pPr marL="0" indent="0" algn="l">
              <a:buNone/>
            </a:pPr>
            <a:r>
              <a:rPr lang="cs-CZ" sz="13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„</a:t>
            </a:r>
            <a:r>
              <a:rPr lang="en-US" sz="1300" i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Jsem</a:t>
            </a:r>
            <a:r>
              <a:rPr lang="en-US" sz="13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Obrázkář, váš elegantní průvodce světem umění a fantazie v říši Hyperprostoru. Z pouhých slov dokáži vyčarovat cokoliv, co si dokážete </a:t>
            </a:r>
            <a:r>
              <a:rPr lang="en-US" sz="1300" i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představit</a:t>
            </a:r>
            <a:r>
              <a:rPr lang="en-US" sz="13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r>
              <a:rPr lang="cs-CZ" sz="13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502920" y="3273552"/>
            <a:ext cx="42519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0B4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 umí: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502920" y="3639312"/>
            <a:ext cx="4251960" cy="1261872"/>
          </a:xfrm>
          <a:prstGeom prst="roundRect">
            <a:avLst>
              <a:gd name="adj" fmla="val 7246"/>
            </a:avLst>
          </a:prstGeom>
          <a:solidFill>
            <a:srgbClr val="1A1A2E"/>
          </a:solidFill>
          <a:ln w="12700">
            <a:solidFill>
              <a:srgbClr val="0077B6"/>
            </a:solidFill>
            <a:prstDash val="solid"/>
          </a:ln>
          <a:effectLst>
            <a:outerShdw blurRad="152400" dist="50800" dir="2700000" algn="bl" rotWithShape="0">
              <a:srgbClr val="000000">
                <a:alpha val="45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649224" y="3666744"/>
            <a:ext cx="3995928" cy="1188720"/>
          </a:xfrm>
          <a:prstGeom prst="rect">
            <a:avLst/>
          </a:prstGeom>
          <a:noFill/>
          <a:ln/>
        </p:spPr>
        <p:txBody>
          <a:bodyPr wrap="square" lIns="76200" tIns="76200" rIns="76200" bIns="7620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1300" dirty="0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Generuje obrazy z textového popisu</a:t>
            </a:r>
            <a:endParaRPr lang="en-US" sz="1300" dirty="0"/>
          </a:p>
          <a:p>
            <a:pPr marL="342900" indent="-342900" algn="l">
              <a:buSzPct val="100000"/>
              <a:buChar char="•"/>
            </a:pPr>
            <a:r>
              <a:rPr lang="en-US" sz="1300" dirty="0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Průvodce světem umění a fantazie</a:t>
            </a:r>
            <a:endParaRPr lang="en-US" sz="1300" dirty="0"/>
          </a:p>
          <a:p>
            <a:pPr marL="342900" indent="-342900" algn="l">
              <a:buSzPct val="100000"/>
              <a:buChar char="•"/>
            </a:pPr>
            <a:r>
              <a:rPr lang="cs-CZ" sz="1300" dirty="0" err="1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Prezenatace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5010912" y="201168"/>
            <a:ext cx="3794760" cy="4727448"/>
          </a:xfrm>
          <a:prstGeom prst="roundRect">
            <a:avLst>
              <a:gd name="adj" fmla="val 2892"/>
            </a:avLst>
          </a:prstGeom>
          <a:solidFill>
            <a:srgbClr val="16213E"/>
          </a:solidFill>
          <a:ln w="19050">
            <a:solidFill>
              <a:srgbClr val="0077B6"/>
            </a:solidFill>
            <a:prstDash val="solid"/>
          </a:ln>
          <a:effectLst>
            <a:outerShdw blurRad="152400" dist="50800" dir="2700000" algn="bl" rotWithShape="0">
              <a:srgbClr val="000000">
                <a:alpha val="45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5010912" y="1920240"/>
            <a:ext cx="37947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dirty="0">
                <a:solidFill>
                  <a:srgbClr val="000000"/>
                </a:solidFill>
              </a:rPr>
              <a:t>[ 📷 ]</a:t>
            </a:r>
            <a:endParaRPr lang="en-US" sz="2600" dirty="0"/>
          </a:p>
        </p:txBody>
      </p:sp>
      <p:sp>
        <p:nvSpPr>
          <p:cNvPr id="12" name="Text 10"/>
          <p:cNvSpPr/>
          <p:nvPr/>
        </p:nvSpPr>
        <p:spPr>
          <a:xfrm>
            <a:off x="5175504" y="2578608"/>
            <a:ext cx="3465576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[MÍSTO PRO OBRÁZEK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i="1" dirty="0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screenshot konverzace s Obrázkářem]</a:t>
            </a:r>
            <a:endParaRPr lang="en-US" sz="1200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69EB332-CCAE-AAE6-AAD0-5DD74C67F2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151"/>
          <a:stretch>
            <a:fillRect/>
          </a:stretch>
        </p:blipFill>
        <p:spPr>
          <a:xfrm>
            <a:off x="5129113" y="253981"/>
            <a:ext cx="3558357" cy="462182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B46FD85-C728-56A1-4D50-C60E223B2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67316" y="-851836"/>
            <a:ext cx="14240702" cy="63437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21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466344" y="77875"/>
            <a:ext cx="813816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cs-CZ" sz="2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Moje postavy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612648" y="1225296"/>
            <a:ext cx="457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612648" y="1645920"/>
            <a:ext cx="245059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612648" y="2002536"/>
            <a:ext cx="245059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3383280" y="1225296"/>
            <a:ext cx="457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3383280" y="1645920"/>
            <a:ext cx="245059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3383280" y="2002536"/>
            <a:ext cx="245059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6153912" y="1225296"/>
            <a:ext cx="457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6153912" y="1645920"/>
            <a:ext cx="245059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6153912" y="2002536"/>
            <a:ext cx="245059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1970532" y="2880360"/>
            <a:ext cx="457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1970532" y="3300984"/>
            <a:ext cx="245059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1970532" y="3657600"/>
            <a:ext cx="245059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741164" y="2880360"/>
            <a:ext cx="457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2200" dirty="0"/>
          </a:p>
        </p:txBody>
      </p:sp>
      <p:sp>
        <p:nvSpPr>
          <p:cNvPr id="22" name="Text 20"/>
          <p:cNvSpPr/>
          <p:nvPr/>
        </p:nvSpPr>
        <p:spPr>
          <a:xfrm>
            <a:off x="4741164" y="3300984"/>
            <a:ext cx="245059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1500" dirty="0"/>
          </a:p>
        </p:txBody>
      </p:sp>
      <p:sp>
        <p:nvSpPr>
          <p:cNvPr id="23" name="Text 21"/>
          <p:cNvSpPr/>
          <p:nvPr/>
        </p:nvSpPr>
        <p:spPr>
          <a:xfrm>
            <a:off x="4741164" y="3657600"/>
            <a:ext cx="245059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1200" dirty="0"/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01EE3D94-6954-CF2C-6FD9-DA9608DF7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24" y="964843"/>
            <a:ext cx="3297215" cy="1362154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65445BAB-9BD6-2AFD-5E09-41202EBE826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319" t="9478" r="-2486" b="-1149"/>
          <a:stretch>
            <a:fillRect/>
          </a:stretch>
        </p:blipFill>
        <p:spPr>
          <a:xfrm>
            <a:off x="4572000" y="1070301"/>
            <a:ext cx="3384746" cy="1362154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66AF3FFF-0BDA-7C07-C699-5CE4A35CB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747107"/>
            <a:ext cx="3725555" cy="1572001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9C088C59-756B-7FAB-7063-BC57385C71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124" y="3008074"/>
            <a:ext cx="3514245" cy="1325043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D4BE7F52-B11F-EC1D-D5E9-33C7BA7437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267316" y="-851836"/>
            <a:ext cx="14240702" cy="63437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322</Words>
  <Application>Microsoft Office PowerPoint</Application>
  <PresentationFormat>Předvádění na obrazovce (16:9)</PresentationFormat>
  <Paragraphs>65</Paragraphs>
  <Slides>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Hyperprostor — Platforma digitálních osobností</dc:title>
  <dc:subject>PptxGenJS Presentation</dc:subject>
  <dc:creator>Klíč</dc:creator>
  <cp:lastModifiedBy>Marie Škorpíková</cp:lastModifiedBy>
  <cp:revision>9</cp:revision>
  <dcterms:created xsi:type="dcterms:W3CDTF">2026-06-30T10:35:12Z</dcterms:created>
  <dcterms:modified xsi:type="dcterms:W3CDTF">2026-07-01T07:47:46Z</dcterms:modified>
</cp:coreProperties>
</file>