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1" r:id="rId2"/>
    <p:sldId id="339" r:id="rId3"/>
    <p:sldId id="357" r:id="rId4"/>
    <p:sldId id="344" r:id="rId5"/>
    <p:sldId id="331" r:id="rId6"/>
  </p:sldIdLst>
  <p:sldSz cx="9001125" cy="6300788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b="1" i="1" kern="1200">
        <a:solidFill>
          <a:srgbClr val="00558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b="1" i="1" kern="1200">
        <a:solidFill>
          <a:srgbClr val="00558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b="1" i="1" kern="1200">
        <a:solidFill>
          <a:srgbClr val="00558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b="1" i="1" kern="1200">
        <a:solidFill>
          <a:srgbClr val="00558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84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80"/>
    <a:srgbClr val="FFFFCC"/>
    <a:srgbClr val="FFCC00"/>
    <a:srgbClr val="FFCC99"/>
    <a:srgbClr val="001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06" autoAdjust="0"/>
    <p:restoredTop sz="94668" autoAdjust="0"/>
  </p:normalViewPr>
  <p:slideViewPr>
    <p:cSldViewPr>
      <p:cViewPr varScale="1">
        <p:scale>
          <a:sx n="124" d="100"/>
          <a:sy n="124" d="100"/>
        </p:scale>
        <p:origin x="900" y="96"/>
      </p:cViewPr>
      <p:guideLst>
        <p:guide orient="horz" pos="1984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BC3C667-A654-480E-9394-C41B44BBD2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1C9CA15-8D43-431F-81BA-795BCB4CE3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3147EA6-01A5-4415-ABA6-AA9A069B676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6A889C1C-2849-440B-888A-0EF43B72D91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E220CA-AA27-446C-B0DB-8D0F321BBF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D80AB2F-E759-4DFD-82BF-085F75F26E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5B3510B-C980-47BF-9BAF-B0FA9BA102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739AEEA-8C7E-4921-A38F-2CC5547730C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1363" y="746125"/>
            <a:ext cx="53165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B6FAF2E-13CA-4865-89E5-6DE5A10955A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655C2DB6-45EE-4B2A-BCF6-74EF71E4F54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7F999F06-091D-4561-943F-3DD58EF5BA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319840-9C46-44EE-A7FA-C4F3BEB3D5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00113" y="2501900"/>
            <a:ext cx="5903912" cy="1657350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</a:t>
            </a:r>
            <a:br>
              <a:rPr lang="cs-CZ"/>
            </a:br>
            <a:r>
              <a:rPr lang="cs-CZ"/>
              <a:t>styl předlohy nadpisů.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691063"/>
            <a:ext cx="6013450" cy="1123950"/>
          </a:xfrm>
        </p:spPr>
        <p:txBody>
          <a:bodyPr lIns="91440" tIns="45720" rIns="91440" bIns="45720"/>
          <a:lstStyle>
            <a:lvl1pPr marL="0" indent="0" algn="r">
              <a:buFontTx/>
              <a:buNone/>
              <a:defRPr i="1">
                <a:solidFill>
                  <a:srgbClr val="005580"/>
                </a:solidFill>
              </a:defRPr>
            </a:lvl1pPr>
          </a:lstStyle>
          <a:p>
            <a:r>
              <a:rPr lang="cs-CZ"/>
              <a:t>Klepnutím lze upravit </a:t>
            </a:r>
            <a:br>
              <a:rPr lang="cs-CZ"/>
            </a:br>
            <a:r>
              <a:rPr lang="cs-CZ"/>
              <a:t>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14043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3EEA45-8868-4282-A019-C140F4539E8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7B152-2080-4E7D-90B6-56375D59F6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3B64320-AA43-4A10-B3F0-7F66E9EDFB08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05854-76DE-4A4F-9C17-DE663675FB01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3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9713" y="550863"/>
            <a:ext cx="2087562" cy="439896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0" y="550863"/>
            <a:ext cx="6113463" cy="439896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D47A17A-011C-4E98-8F21-711FF716F3A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EE0E1-0178-42D1-BF6C-A7BF095931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F2177AB-E540-4F65-AB9D-F0B7C747BD9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5F35C-B944-4123-9185-C7E12F0CA584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26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550863"/>
            <a:ext cx="8353425" cy="454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323850" y="1470025"/>
            <a:ext cx="8353425" cy="3479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C6EEA8-915A-4445-8551-46CADC72534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28811-052E-412F-A8CC-F9FEC60298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4E91045-EDF8-406A-A863-B42326318A6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32AF9-48B6-48A2-B4B5-1032D07A2C69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375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550863"/>
            <a:ext cx="8353425" cy="454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323850" y="1470025"/>
            <a:ext cx="8353425" cy="3479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C17ED5C-37C7-4A66-B433-95D50084AD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A6E57-CEDF-418B-A095-BDA112805A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9BDD022-965A-46E5-A56A-6B6FE83E655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8F035-3C2F-472B-83D2-F60BEAD459D6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497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550863"/>
            <a:ext cx="8353425" cy="454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0" y="1470025"/>
            <a:ext cx="4100513" cy="3479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6763" y="1470025"/>
            <a:ext cx="4100512" cy="3479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715737-C1EB-43F8-B05B-9C43622709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997D2-A29E-4E9F-9201-CA63A934F2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79A9291-5BF5-4A04-ADE4-78361C6E390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1DAF6-8852-4840-BD8D-A5DDFE9B1640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000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550863"/>
            <a:ext cx="8353425" cy="454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23850" y="1470025"/>
            <a:ext cx="4100513" cy="3479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6763" y="1470025"/>
            <a:ext cx="4100512" cy="3479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2E4458-A68B-4D6E-8B29-AC60CE26E9E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9C28E-F047-43C8-BBEB-CC5D838F1A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03F5E4F-8E3B-451D-AFFE-6DD907054DC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F7C8F-9B13-4A55-BE0B-782D158351A7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7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DAA4A2-7F67-45CD-9725-0340A4200D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74082-BEA0-4E3E-ABA3-0FED13F096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83800F2-2804-4A0B-8A33-1845783CF5E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7AC57-4472-4479-9771-CC4422B054F6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5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4048125"/>
            <a:ext cx="7650163" cy="12525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1200" y="2670175"/>
            <a:ext cx="7650163" cy="1377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BFE6D5-B6AF-4631-84CB-89D12C0AE4F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73005-7DD4-4CE3-AEB3-74FDE003D0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CA63A6E-60FC-4BA6-945E-D7B3992740F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87BE1-3451-49CA-9260-730B2AA3262E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57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0" y="1470025"/>
            <a:ext cx="4100513" cy="347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6763" y="1470025"/>
            <a:ext cx="4100512" cy="347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41A217-21A6-4BE5-82B1-20C3FBBB85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CA60E-D5EE-457D-B926-3C82B3FE14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EDCEDCD-2085-41D9-A22A-8FD652CEA94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53D1-409B-4E05-9A59-6844EA0934DD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85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850" y="252413"/>
            <a:ext cx="8101013" cy="104933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0850" y="1409700"/>
            <a:ext cx="3976688" cy="588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0850" y="1998663"/>
            <a:ext cx="3976688" cy="3629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572000" y="1409700"/>
            <a:ext cx="3979863" cy="588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72000" y="1998663"/>
            <a:ext cx="3979863" cy="3629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5269DD-1325-4D56-B6F1-231383A5AF9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F7C48-739D-4817-91F4-E997024F22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45C62EF0-66F2-4E21-9A41-2B6D55B6303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D1B4B-DD2B-40DF-B885-234DAF9CB590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12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BAF3388-3C34-4107-9E98-CE3787BAA35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4F95A-1D85-468E-827B-467F20239C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414B935-C9DB-4A70-BA6F-B4B8159BA9C9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BFD31-DF38-4018-8F03-DEFCF32A1FE8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25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EF5B38FC-2A92-4C01-A3A4-DB655CE13E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D167B-9676-448B-BA11-450339BDE9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9D37B70B-02D8-4C84-8984-5697E8D9C1F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B512B-EB98-4F76-956E-E9CF89B5C702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51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850" y="250825"/>
            <a:ext cx="2960688" cy="1068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19488" y="250825"/>
            <a:ext cx="5032375" cy="5376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0850" y="1319213"/>
            <a:ext cx="2960688" cy="430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40F566-91E3-4957-81A8-46D6C83D0BA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AC677-FA0B-4EB1-8CD0-328F6B12CC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E7F51C6-21FA-42F1-86C2-27F4F4CC087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5EA5F-B5C0-443E-B9D1-DA126F7B3ACE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51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713" y="4410075"/>
            <a:ext cx="5400675" cy="520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63713" y="563563"/>
            <a:ext cx="5400675" cy="3779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3713" y="4930775"/>
            <a:ext cx="5400675" cy="739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C282206-7785-4889-B250-C862736999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0876F-22D6-408B-8C70-CA0EBAEA21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D36B988-97A4-4C5B-AD26-49FD5DB0F49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0F1EF-D980-4D31-A25A-F0C84B1FE860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98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>
            <a:extLst>
              <a:ext uri="{FF2B5EF4-FFF2-40B4-BE49-F238E27FC236}">
                <a16:creationId xmlns:a16="http://schemas.microsoft.com/office/drawing/2014/main" id="{8BFFA811-395F-47AC-AAEC-1261B60E61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5670550"/>
            <a:ext cx="20812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35" tIns="43717" rIns="87435" bIns="43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D2B89F-4EFA-4B91-A7B7-1090124F1C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2BA3ECA6-2494-4516-BC9A-B2635607C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80288" y="5383213"/>
            <a:ext cx="11509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17" tIns="43709" rIns="87417" bIns="437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b="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924A172-8C1E-4962-A470-8A0E5475E506}" type="datetime1">
              <a:rPr lang="cs-CZ"/>
              <a:pPr>
                <a:defRPr/>
              </a:pPr>
              <a:t>15.09.2019</a:t>
            </a:fld>
            <a:endParaRPr lang="cs-CZ"/>
          </a:p>
        </p:txBody>
      </p:sp>
      <p:sp>
        <p:nvSpPr>
          <p:cNvPr id="1028" name="Rectangle 11">
            <a:extLst>
              <a:ext uri="{FF2B5EF4-FFF2-40B4-BE49-F238E27FC236}">
                <a16:creationId xmlns:a16="http://schemas.microsoft.com/office/drawing/2014/main" id="{723168AA-7F24-41DE-8A6C-01F917CCF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50863"/>
            <a:ext cx="8353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17" tIns="43709" rIns="87417" bIns="43709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9" name="Rectangle 12">
            <a:extLst>
              <a:ext uri="{FF2B5EF4-FFF2-40B4-BE49-F238E27FC236}">
                <a16:creationId xmlns:a16="http://schemas.microsoft.com/office/drawing/2014/main" id="{1FCC89E1-38F7-4300-8C39-B5C016986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70025"/>
            <a:ext cx="8353425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17" tIns="43709" rIns="87417" bIns="43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  <p:sldLayoutId id="2147484079" r:id="rId12"/>
    <p:sldLayoutId id="2147484080" r:id="rId13"/>
    <p:sldLayoutId id="2147484081" r:id="rId14"/>
    <p:sldLayoutId id="2147484082" r:id="rId15"/>
  </p:sldLayoutIdLst>
  <p:hf hdr="0" ftr="0"/>
  <p:txStyles>
    <p:titleStyle>
      <a:lvl1pPr algn="l" defTabSz="874713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+mj-lt"/>
          <a:ea typeface="+mj-ea"/>
          <a:cs typeface="+mj-cs"/>
        </a:defRPr>
      </a:lvl1pPr>
      <a:lvl2pPr algn="l" defTabSz="874713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2pPr>
      <a:lvl3pPr algn="l" defTabSz="874713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3pPr>
      <a:lvl4pPr algn="l" defTabSz="874713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4pPr>
      <a:lvl5pPr algn="l" defTabSz="874713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5pPr>
      <a:lvl6pPr marL="457200" algn="l" defTabSz="874713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6pPr>
      <a:lvl7pPr marL="914400" algn="l" defTabSz="874713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7pPr>
      <a:lvl8pPr marL="1371600" algn="l" defTabSz="874713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8pPr>
      <a:lvl9pPr marL="1828800" algn="l" defTabSz="874713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9pPr>
    </p:titleStyle>
    <p:bodyStyle>
      <a:lvl1pPr marL="328613" indent="-328613" algn="l" defTabSz="874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11200" indent="-274638" algn="l" defTabSz="874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1092200" indent="-217488" algn="l" defTabSz="874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530350" indent="-219075" algn="l" defTabSz="874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1966913" indent="-217488" algn="l" defTabSz="874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217488" algn="l" defTabSz="874713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217488" algn="l" defTabSz="874713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217488" algn="l" defTabSz="874713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217488" algn="l" defTabSz="874713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linevolunteering.org/en/opportuniti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v.cz/rozvoj" TargetMode="External"/><Relationship Id="rId2" Type="http://schemas.openxmlformats.org/officeDocument/2006/relationships/hyperlink" Target="mailto:hana_volna@mzv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nlinevolunteering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CFC14DD-AE2D-4049-B0AD-C605D8A81F1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07950" y="1522413"/>
            <a:ext cx="6784975" cy="1195387"/>
          </a:xfrm>
        </p:spPr>
        <p:txBody>
          <a:bodyPr/>
          <a:lstStyle/>
          <a:p>
            <a:pPr algn="ctr" eaLnBrk="1" hangingPunct="1"/>
            <a:r>
              <a:rPr lang="cs-CZ" altLang="cs-CZ" sz="3600" i="0">
                <a:solidFill>
                  <a:schemeClr val="bg1"/>
                </a:solidFill>
              </a:rPr>
              <a:t>Dobrovolnictví na hraně</a:t>
            </a:r>
            <a:br>
              <a:rPr lang="cs-CZ" altLang="cs-CZ" sz="3600" i="0">
                <a:solidFill>
                  <a:schemeClr val="bg1"/>
                </a:solidFill>
              </a:rPr>
            </a:br>
            <a:r>
              <a:rPr lang="cs-CZ" altLang="cs-CZ" sz="3600" i="0">
                <a:solidFill>
                  <a:schemeClr val="bg1"/>
                </a:solidFill>
              </a:rPr>
              <a:t>Turnov 16. 9. 2019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2FECC4B-AA6D-423D-9297-0326963F202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4691063"/>
            <a:ext cx="6326187" cy="1123950"/>
          </a:xfrm>
        </p:spPr>
        <p:txBody>
          <a:bodyPr lIns="91440" tIns="45720" rIns="91440" bIns="45720"/>
          <a:lstStyle/>
          <a:p>
            <a:pPr marL="0" indent="0" algn="r" eaLnBrk="1" hangingPunct="1">
              <a:buFontTx/>
              <a:buNone/>
            </a:pPr>
            <a:r>
              <a:rPr lang="cs-CZ" altLang="cs-CZ" sz="2000" b="1" i="1">
                <a:solidFill>
                  <a:srgbClr val="005580"/>
                </a:solidFill>
              </a:rPr>
              <a:t>MZV ČR</a:t>
            </a:r>
          </a:p>
        </p:txBody>
      </p:sp>
      <p:pic>
        <p:nvPicPr>
          <p:cNvPr id="5124" name="Picture 7" descr="MZV_cz_logo">
            <a:extLst>
              <a:ext uri="{FF2B5EF4-FFF2-40B4-BE49-F238E27FC236}">
                <a16:creationId xmlns:a16="http://schemas.microsoft.com/office/drawing/2014/main" id="{C0C04E30-3419-43FF-AFC4-5FD44A6EE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98438"/>
            <a:ext cx="39052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C423CCCA-9DF2-4DC6-989A-625067B29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90825"/>
            <a:ext cx="678497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17" tIns="43709" rIns="87417" bIns="43709" anchor="ctr">
            <a:spAutoFit/>
          </a:bodyPr>
          <a:lstStyle>
            <a:lvl1pPr algn="l" defTabSz="874713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874713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2pPr>
            <a:lvl3pPr algn="l" defTabSz="874713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3pPr>
            <a:lvl4pPr algn="l" defTabSz="874713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4pPr>
            <a:lvl5pPr algn="l" defTabSz="874713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defTabSz="874713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defTabSz="874713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defTabSz="874713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defTabSz="874713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3600" kern="0" dirty="0">
                <a:solidFill>
                  <a:schemeClr val="bg1"/>
                </a:solidFill>
              </a:rPr>
              <a:t>ON-LINE DOBROVOLNICTVÍ</a:t>
            </a:r>
            <a:br>
              <a:rPr lang="cs-CZ" altLang="cs-CZ" sz="3600" kern="0" dirty="0">
                <a:solidFill>
                  <a:schemeClr val="bg1"/>
                </a:solidFill>
              </a:rPr>
            </a:br>
            <a:r>
              <a:rPr lang="cs-CZ" altLang="cs-CZ" sz="2300" kern="0" dirty="0">
                <a:solidFill>
                  <a:schemeClr val="bg1"/>
                </a:solidFill>
              </a:rPr>
              <a:t>na příkladu programu Dobrovolníků OSN (UNV)</a:t>
            </a:r>
            <a:br>
              <a:rPr lang="cs-CZ" altLang="cs-CZ" sz="2300" kern="0" dirty="0">
                <a:solidFill>
                  <a:schemeClr val="bg1"/>
                </a:solidFill>
              </a:rPr>
            </a:br>
            <a:r>
              <a:rPr lang="cs-CZ" altLang="cs-CZ" sz="3600" i="0" kern="0" dirty="0">
                <a:solidFill>
                  <a:schemeClr val="bg1"/>
                </a:solidFill>
              </a:rPr>
              <a:t>Hana Volná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E3CB815-144C-46B9-9247-8D70FDE2C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01F94DF-81C0-4DD3-9156-99D1C5767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  </a:t>
            </a: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B2B66869-6F6E-4CC6-94A3-96C9CB3B3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58800"/>
            <a:ext cx="8353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17" tIns="43709" rIns="87417" bIns="43709" anchor="ctr">
            <a:spAutoFit/>
          </a:bodyPr>
          <a:lstStyle>
            <a:lvl1pPr defTabSz="874713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74713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74713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74713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74713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74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74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74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74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Co to je? 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B4BDD426-2ACF-487A-A928-B017116C2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062038"/>
            <a:ext cx="835342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17" tIns="43709" rIns="87417" bIns="43709"/>
          <a:lstStyle>
            <a:lvl1pPr marL="342900" indent="-342900" defTabSz="874713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342900" defTabSz="874713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74713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74713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74713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74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74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74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74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000" b="0" i="0"/>
              <a:t>Bezplatná, ale kvalifikovaná pomoc pro konkrétní mezinárodní či nevládní organizaci s konkrétním, časově vymezeným zadáním.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b="0" i="0"/>
          </a:p>
          <a:p>
            <a:pPr>
              <a:lnSpc>
                <a:spcPct val="80000"/>
              </a:lnSpc>
            </a:pPr>
            <a:r>
              <a:rPr lang="cs-CZ" altLang="cs-CZ" sz="2000" b="0" i="0"/>
              <a:t>Poskytuje se on-line, z vlastního PC, mobilu či tabletu.</a:t>
            </a:r>
          </a:p>
          <a:p>
            <a:pPr>
              <a:lnSpc>
                <a:spcPct val="80000"/>
              </a:lnSpc>
            </a:pPr>
            <a:endParaRPr lang="cs-CZ" altLang="cs-CZ" sz="2000" b="0" i="0"/>
          </a:p>
          <a:p>
            <a:pPr>
              <a:lnSpc>
                <a:spcPct val="80000"/>
              </a:lnSpc>
            </a:pPr>
            <a:r>
              <a:rPr lang="cs-CZ" altLang="cs-CZ" sz="2000" b="0" i="0">
                <a:solidFill>
                  <a:srgbClr val="FF0000"/>
                </a:solidFill>
              </a:rPr>
              <a:t>Záměr musí odpovídat stanoveným kritériím</a:t>
            </a:r>
            <a:r>
              <a:rPr lang="cs-CZ" altLang="cs-CZ" sz="2000" b="0" i="0"/>
              <a:t>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b="0" i="0"/>
              <a:t>Přispívá k udržitelnému rozvoji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b="0" i="0"/>
              <a:t>Lze ho naplnit on-line, bez potřeby jiného druhu spolupráce a bez finančních nákladů pro dobrovolníka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b="0" i="0"/>
              <a:t>Je jasně věcně i časově vymezený a krátkodobý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b="0" i="0"/>
              <a:t>Bezprostředně podporuje aktivity žádající organizace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b="0" i="0"/>
              <a:t>Je napsaný anglicky, francouzsky či španělsky a ve stejném jazyku očekává odpověď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b="0" i="0"/>
              <a:t>Nijak předem nediskriminuje dobrovolníka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cs-CZ" altLang="cs-CZ" b="0" i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cs-CZ" altLang="cs-CZ" b="0" i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b="0" i="0"/>
          </a:p>
          <a:p>
            <a:pPr>
              <a:lnSpc>
                <a:spcPct val="80000"/>
              </a:lnSpc>
            </a:pPr>
            <a:endParaRPr lang="cs-CZ" altLang="cs-CZ" sz="2000" b="0" i="0"/>
          </a:p>
          <a:p>
            <a:pPr>
              <a:lnSpc>
                <a:spcPct val="80000"/>
              </a:lnSpc>
            </a:pPr>
            <a:endParaRPr lang="cs-CZ" altLang="cs-CZ" sz="2000" b="0" i="0"/>
          </a:p>
          <a:p>
            <a:pPr>
              <a:lnSpc>
                <a:spcPct val="80000"/>
              </a:lnSpc>
            </a:pPr>
            <a:endParaRPr lang="cs-CZ" altLang="cs-CZ" sz="2000" b="0" i="0"/>
          </a:p>
          <a:p>
            <a:pPr>
              <a:lnSpc>
                <a:spcPct val="80000"/>
              </a:lnSpc>
            </a:pPr>
            <a:endParaRPr lang="cs-CZ" altLang="cs-CZ" sz="2000" b="0" i="0"/>
          </a:p>
          <a:p>
            <a:pPr>
              <a:lnSpc>
                <a:spcPct val="80000"/>
              </a:lnSpc>
            </a:pPr>
            <a:endParaRPr lang="cs-CZ" altLang="cs-CZ" sz="2000" b="0" i="0"/>
          </a:p>
          <a:p>
            <a:pPr>
              <a:lnSpc>
                <a:spcPct val="80000"/>
              </a:lnSpc>
            </a:pPr>
            <a:endParaRPr lang="cs-CZ" altLang="cs-CZ" sz="2000" b="0" i="0"/>
          </a:p>
          <a:p>
            <a:pPr>
              <a:lnSpc>
                <a:spcPct val="80000"/>
              </a:lnSpc>
            </a:pPr>
            <a:endParaRPr lang="en-GB" altLang="cs-CZ" sz="2000" b="0" i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320BE77-C71B-4F36-98C9-51C07E8C7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>
                <a:solidFill>
                  <a:schemeClr val="accent2"/>
                </a:solidFill>
                <a:cs typeface="Arial" panose="020B0604020202020204" pitchFamily="34" charset="0"/>
              </a:rPr>
              <a:t>Jak to funguje s UNV?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68FC9C8-03F5-40F2-B8A3-57AE869CA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dirty="0"/>
              <a:t>Organizace </a:t>
            </a:r>
            <a:r>
              <a:rPr lang="cs-CZ" altLang="cs-CZ" dirty="0">
                <a:solidFill>
                  <a:srgbClr val="FF0000"/>
                </a:solidFill>
              </a:rPr>
              <a:t>(mezinárodní, vládní, nevládní) </a:t>
            </a:r>
            <a:r>
              <a:rPr lang="cs-CZ" altLang="cs-CZ" dirty="0"/>
              <a:t>se registruje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UNV prověří organizaci a potvrdí její registraci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Organizace vyplní on-line žádost a záměr </a:t>
            </a:r>
            <a:r>
              <a:rPr lang="cs-CZ" altLang="cs-CZ" dirty="0">
                <a:solidFill>
                  <a:srgbClr val="FF0000"/>
                </a:solidFill>
              </a:rPr>
              <a:t>(SMART)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UNV záměr ověří a publikuje na </a:t>
            </a:r>
            <a:r>
              <a:rPr lang="cs-CZ" u="sng" dirty="0">
                <a:hlinkClick r:id="rId2"/>
              </a:rPr>
              <a:t>https://www.onlinevolunteering.org/en/opportunities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Dobrovolník si vybere záměr a uchází se o něj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Organizace se domluví s vybraným dobrovolníkem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Po naplnění záměru organizace vystaví potvrzení a spolu s dobrovolníkem podá zpětnou vazbu 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cs-CZ" altLang="cs-CZ" dirty="0"/>
          </a:p>
          <a:p>
            <a:pPr>
              <a:lnSpc>
                <a:spcPct val="90000"/>
              </a:lnSpc>
              <a:defRPr/>
            </a:pPr>
            <a:endParaRPr lang="cs-CZ" altLang="cs-CZ" dirty="0"/>
          </a:p>
          <a:p>
            <a:pPr>
              <a:lnSpc>
                <a:spcPct val="90000"/>
              </a:lnSpc>
              <a:defRPr/>
            </a:pPr>
            <a:endParaRPr lang="cs-CZ" altLang="cs-CZ" b="1" dirty="0">
              <a:solidFill>
                <a:srgbClr val="00558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altLang="cs-CZ" b="1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5B08FE2-4E3A-4BCB-BE46-620E01652C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0863"/>
            <a:ext cx="8353425" cy="454025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accent2"/>
                </a:solidFill>
                <a:cs typeface="Arial" panose="020B0604020202020204" pitchFamily="34" charset="0"/>
              </a:rPr>
              <a:t>Příklady spolupráce</a:t>
            </a:r>
            <a:endParaRPr lang="en-GB" altLang="cs-CZ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7BC82354-73CA-44AF-BDD1-B7F4BA60536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470025"/>
            <a:ext cx="8353425" cy="3479800"/>
          </a:xfrm>
        </p:spPr>
        <p:txBody>
          <a:bodyPr/>
          <a:lstStyle/>
          <a:p>
            <a:r>
              <a:rPr lang="cs-CZ" altLang="en-US" sz="1800">
                <a:solidFill>
                  <a:srgbClr val="FF0000"/>
                </a:solidFill>
              </a:rPr>
              <a:t>Art and Design: </a:t>
            </a:r>
            <a:r>
              <a:rPr lang="cs-CZ" altLang="en-US" sz="1800"/>
              <a:t>create graphic design and symbols for UNDP The Global Centre for Technology, Innovation and Sustainable Development website </a:t>
            </a:r>
          </a:p>
          <a:p>
            <a:r>
              <a:rPr lang="cs-CZ" altLang="en-US" sz="1800">
                <a:solidFill>
                  <a:srgbClr val="FF0000"/>
                </a:solidFill>
              </a:rPr>
              <a:t>Writing and editing: </a:t>
            </a:r>
            <a:r>
              <a:rPr lang="cs-CZ" altLang="en-US" sz="1800"/>
              <a:t>Supporting community-based NGO in Kenya in project proposal writing</a:t>
            </a:r>
          </a:p>
          <a:p>
            <a:r>
              <a:rPr lang="cs-CZ" altLang="en-US" sz="1800">
                <a:solidFill>
                  <a:srgbClr val="FF0000"/>
                </a:solidFill>
              </a:rPr>
              <a:t>Translation:</a:t>
            </a:r>
            <a:r>
              <a:rPr lang="cs-CZ" altLang="en-US" sz="1800"/>
              <a:t> translating socia media content from English to Arabic for UNICEF Iraq</a:t>
            </a:r>
          </a:p>
          <a:p>
            <a:r>
              <a:rPr lang="cs-CZ" altLang="en-US" sz="1800">
                <a:solidFill>
                  <a:srgbClr val="FF0000"/>
                </a:solidFill>
              </a:rPr>
              <a:t>Teaching and Training:</a:t>
            </a:r>
            <a:r>
              <a:rPr lang="cs-CZ" altLang="en-US" sz="1800"/>
              <a:t> Conduct on-line English classes for children in Himalaya for local NGO</a:t>
            </a:r>
          </a:p>
          <a:p>
            <a:r>
              <a:rPr lang="cs-CZ" altLang="en-US" sz="1800">
                <a:solidFill>
                  <a:srgbClr val="FF0000"/>
                </a:solidFill>
              </a:rPr>
              <a:t>Project Development and Management: </a:t>
            </a:r>
            <a:r>
              <a:rPr lang="cs-CZ" altLang="en-US" sz="1800"/>
              <a:t>Help rural farmers in Cameroon with drafting funding proposal for rural development</a:t>
            </a:r>
          </a:p>
          <a:p>
            <a:r>
              <a:rPr lang="cs-CZ" altLang="en-US" sz="1800">
                <a:solidFill>
                  <a:srgbClr val="FF0000"/>
                </a:solidFill>
              </a:rPr>
              <a:t>Research:</a:t>
            </a:r>
            <a:r>
              <a:rPr lang="cs-CZ" altLang="en-US" sz="1800"/>
              <a:t> researching and drafting paper on Smart Contract and Blockchain (UNV)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1800" b="1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cs-CZ" sz="1800" b="1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B7A3BE5-B287-438E-9BEB-B481A99BF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48BF533-4EAF-469D-ABC3-7A6658AD3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485775"/>
            <a:ext cx="8353425" cy="6477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cs-CZ" altLang="cs-CZ" dirty="0"/>
              <a:t>Děkuji za pozornost! </a:t>
            </a:r>
          </a:p>
          <a:p>
            <a:pPr algn="ctr">
              <a:buFontTx/>
              <a:buNone/>
              <a:defRPr/>
            </a:pPr>
            <a:endParaRPr lang="cs-CZ" altLang="cs-CZ" dirty="0"/>
          </a:p>
          <a:p>
            <a:pPr algn="ctr">
              <a:buFontTx/>
              <a:buNone/>
              <a:defRPr/>
            </a:pPr>
            <a:endParaRPr lang="cs-CZ" altLang="cs-CZ" dirty="0"/>
          </a:p>
          <a:p>
            <a:pPr marL="0" indent="0">
              <a:buFontTx/>
              <a:buNone/>
              <a:defRPr/>
            </a:pPr>
            <a:r>
              <a:rPr lang="cs-CZ" altLang="cs-CZ" dirty="0"/>
              <a:t>Hana Volná, MZV ČR – Odbor rozvojové </a:t>
            </a:r>
            <a:r>
              <a:rPr lang="cs-CZ" altLang="cs-CZ"/>
              <a:t>spolupráce </a:t>
            </a:r>
          </a:p>
          <a:p>
            <a:pPr marL="0" indent="0">
              <a:buFontTx/>
              <a:buNone/>
              <a:defRPr/>
            </a:pPr>
            <a:r>
              <a:rPr lang="cs-CZ" altLang="cs-CZ"/>
              <a:t>a </a:t>
            </a:r>
            <a:r>
              <a:rPr lang="cs-CZ" altLang="cs-CZ" dirty="0"/>
              <a:t>humanitární pomoci</a:t>
            </a:r>
          </a:p>
          <a:p>
            <a:pPr marL="0" indent="0">
              <a:buFontTx/>
              <a:buNone/>
              <a:defRPr/>
            </a:pPr>
            <a:r>
              <a:rPr lang="cs-CZ" altLang="cs-CZ" dirty="0"/>
              <a:t>E-mail: </a:t>
            </a:r>
            <a:r>
              <a:rPr lang="cs-CZ" altLang="cs-CZ" dirty="0">
                <a:hlinkClick r:id="rId2"/>
              </a:rPr>
              <a:t>hana_volna@mzv.cz</a:t>
            </a:r>
            <a:endParaRPr lang="cs-CZ" altLang="cs-CZ" dirty="0"/>
          </a:p>
          <a:p>
            <a:pPr marL="0" indent="0">
              <a:buFontTx/>
              <a:buNone/>
              <a:defRPr/>
            </a:pPr>
            <a:r>
              <a:rPr lang="cs-CZ" altLang="cs-CZ" dirty="0"/>
              <a:t>Tel.: 224 182 547</a:t>
            </a:r>
          </a:p>
          <a:p>
            <a:pPr marL="0" indent="0">
              <a:buFontTx/>
              <a:buNone/>
              <a:defRPr/>
            </a:pPr>
            <a:r>
              <a:rPr lang="cs-CZ" altLang="cs-CZ" dirty="0">
                <a:hlinkClick r:id="rId3"/>
              </a:rPr>
              <a:t>www.mzv.cz/rozvoj</a:t>
            </a:r>
            <a:endParaRPr lang="cs-CZ" altLang="cs-CZ" dirty="0"/>
          </a:p>
          <a:p>
            <a:pPr marL="0" indent="0">
              <a:buFontTx/>
              <a:buNone/>
              <a:defRPr/>
            </a:pPr>
            <a:r>
              <a:rPr lang="cs-CZ" altLang="cs-CZ" dirty="0">
                <a:hlinkClick r:id="rId4"/>
              </a:rPr>
              <a:t>www.onlinevolunteering.org</a:t>
            </a:r>
            <a:endParaRPr lang="cs-CZ" altLang="cs-CZ" dirty="0"/>
          </a:p>
          <a:p>
            <a:pPr marL="0" indent="0">
              <a:buFontTx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_pomaha">
  <a:themeElements>
    <a:clrScheme name="cr_pomaha 1">
      <a:dk1>
        <a:srgbClr val="005580"/>
      </a:dk1>
      <a:lt1>
        <a:srgbClr val="FFFFFF"/>
      </a:lt1>
      <a:dk2>
        <a:srgbClr val="005580"/>
      </a:dk2>
      <a:lt2>
        <a:srgbClr val="EDE9E0"/>
      </a:lt2>
      <a:accent1>
        <a:srgbClr val="F18E00"/>
      </a:accent1>
      <a:accent2>
        <a:srgbClr val="E71E29"/>
      </a:accent2>
      <a:accent3>
        <a:srgbClr val="FFFFFF"/>
      </a:accent3>
      <a:accent4>
        <a:srgbClr val="00476C"/>
      </a:accent4>
      <a:accent5>
        <a:srgbClr val="F7C6AA"/>
      </a:accent5>
      <a:accent6>
        <a:srgbClr val="D11A24"/>
      </a:accent6>
      <a:hlink>
        <a:srgbClr val="EC6F00"/>
      </a:hlink>
      <a:folHlink>
        <a:srgbClr val="ED7350"/>
      </a:folHlink>
    </a:clrScheme>
    <a:fontScheme name="cr_pomah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1" i="1" u="none" strike="noStrike" cap="none" normalizeH="0" baseline="0" smtClean="0">
            <a:ln>
              <a:noFill/>
            </a:ln>
            <a:solidFill>
              <a:srgbClr val="00558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1" i="1" u="none" strike="noStrike" cap="none" normalizeH="0" baseline="0" smtClean="0">
            <a:ln>
              <a:noFill/>
            </a:ln>
            <a:solidFill>
              <a:srgbClr val="00558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r_pomaha 1">
        <a:dk1>
          <a:srgbClr val="005580"/>
        </a:dk1>
        <a:lt1>
          <a:srgbClr val="FFFFFF"/>
        </a:lt1>
        <a:dk2>
          <a:srgbClr val="005580"/>
        </a:dk2>
        <a:lt2>
          <a:srgbClr val="EDE9E0"/>
        </a:lt2>
        <a:accent1>
          <a:srgbClr val="F18E00"/>
        </a:accent1>
        <a:accent2>
          <a:srgbClr val="E71E29"/>
        </a:accent2>
        <a:accent3>
          <a:srgbClr val="FFFFFF"/>
        </a:accent3>
        <a:accent4>
          <a:srgbClr val="00476C"/>
        </a:accent4>
        <a:accent5>
          <a:srgbClr val="F7C6AA"/>
        </a:accent5>
        <a:accent6>
          <a:srgbClr val="D11A24"/>
        </a:accent6>
        <a:hlink>
          <a:srgbClr val="EC6F00"/>
        </a:hlink>
        <a:folHlink>
          <a:srgbClr val="ED73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315</Words>
  <Application>Microsoft Office PowerPoint</Application>
  <PresentationFormat>Custom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cr_pomaha</vt:lpstr>
      <vt:lpstr>Dobrovolnictví na hraně Turnov 16. 9. 2019</vt:lpstr>
      <vt:lpstr> </vt:lpstr>
      <vt:lpstr>Jak to funguje s UNV?</vt:lpstr>
      <vt:lpstr>Příklady spolupráce</vt:lpstr>
      <vt:lpstr> </vt:lpstr>
    </vt:vector>
  </TitlesOfParts>
  <Company>MZV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OIS</dc:creator>
  <cp:lastModifiedBy>Dana Jirušková</cp:lastModifiedBy>
  <cp:revision>324</cp:revision>
  <dcterms:created xsi:type="dcterms:W3CDTF">2007-05-11T14:44:46Z</dcterms:created>
  <dcterms:modified xsi:type="dcterms:W3CDTF">2019-09-15T14:03:06Z</dcterms:modified>
</cp:coreProperties>
</file>